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3" r:id="rId3"/>
    <p:sldId id="280" r:id="rId4"/>
    <p:sldId id="281" r:id="rId5"/>
    <p:sldId id="257" r:id="rId6"/>
    <p:sldId id="268" r:id="rId7"/>
    <p:sldId id="258" r:id="rId8"/>
    <p:sldId id="269" r:id="rId9"/>
    <p:sldId id="282" r:id="rId10"/>
    <p:sldId id="283" r:id="rId11"/>
    <p:sldId id="259" r:id="rId12"/>
    <p:sldId id="270" r:id="rId13"/>
    <p:sldId id="271" r:id="rId14"/>
    <p:sldId id="272" r:id="rId15"/>
    <p:sldId id="273" r:id="rId16"/>
    <p:sldId id="274" r:id="rId17"/>
    <p:sldId id="288" r:id="rId18"/>
    <p:sldId id="289" r:id="rId19"/>
    <p:sldId id="275" r:id="rId20"/>
    <p:sldId id="284" r:id="rId21"/>
    <p:sldId id="276" r:id="rId22"/>
    <p:sldId id="285" r:id="rId23"/>
    <p:sldId id="279" r:id="rId24"/>
    <p:sldId id="287" r:id="rId25"/>
    <p:sldId id="277" r:id="rId26"/>
    <p:sldId id="286" r:id="rId27"/>
    <p:sldId id="278" r:id="rId28"/>
    <p:sldId id="262" r:id="rId29"/>
    <p:sldId id="264" r:id="rId30"/>
    <p:sldId id="265" r:id="rId31"/>
    <p:sldId id="266" r:id="rId32"/>
    <p:sldId id="267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C6"/>
    <a:srgbClr val="0000C0"/>
    <a:srgbClr val="8031F3"/>
    <a:srgbClr val="F4305A"/>
    <a:srgbClr val="CC0000"/>
    <a:srgbClr val="7900A4"/>
    <a:srgbClr val="9900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559" autoAdjust="0"/>
  </p:normalViewPr>
  <p:slideViewPr>
    <p:cSldViewPr>
      <p:cViewPr>
        <p:scale>
          <a:sx n="90" d="100"/>
          <a:sy n="90" d="100"/>
        </p:scale>
        <p:origin x="-109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43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79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38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A8E326-75A3-4D3D-93FD-589CE3E17E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0111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6253FC-6913-4032-BD8C-83A59234BF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244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75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96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21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42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65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27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4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13E79-C270-4A26-8693-DEE99D5599C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6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2;&#1072;&#1084;&#1072;%20&#1080;%20&#1087;&#1072;&#1087;&#1072;\&#1056;&#1072;&#1073;&#1086;&#1095;&#1080;&#1081;%20&#1089;&#1090;&#1086;&#1083;\&#1052;&#1091;&#1079;&#1099;&#1082;&#1072;\01_Paul%20Mauriat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883778" y="2665533"/>
            <a:ext cx="7000589" cy="219846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792577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Математический бридж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2268538" y="333375"/>
            <a:ext cx="4629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Математическая игра</a:t>
            </a: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2916238" y="1341438"/>
            <a:ext cx="3400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 10-11 классах</a:t>
            </a:r>
          </a:p>
        </p:txBody>
      </p:sp>
      <p:pic>
        <p:nvPicPr>
          <p:cNvPr id="5131" name="01_Paul Mauria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1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1"/>
                </p:tgtEl>
              </p:cMediaNode>
            </p:audio>
          </p:childTnLst>
        </p:cTn>
      </p:par>
    </p:tnLst>
    <p:bldLst>
      <p:bldP spid="5125" grpId="0" animBg="1"/>
      <p:bldP spid="5126" grpId="0" animBg="1"/>
      <p:bldP spid="51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332656"/>
            <a:ext cx="7772400" cy="5763344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Треугольник с тремя равными сторонами называется…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Производная от   5х+4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Самая большая хорда в круге?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Что больше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«га» или «а»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Отношение противолежащего катета к гипотенузе – это…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Чему равен объём пирамиды? 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Графиком функции у= </a:t>
            </a:r>
            <a:r>
              <a:rPr lang="en-US" sz="2400" b="1" dirty="0">
                <a:solidFill>
                  <a:schemeClr val="tx1"/>
                </a:solidFill>
              </a:rPr>
              <a:t>k/</a:t>
            </a:r>
            <a:r>
              <a:rPr lang="ru-RU" sz="2400" b="1" dirty="0">
                <a:solidFill>
                  <a:schemeClr val="tx1"/>
                </a:solidFill>
              </a:rPr>
              <a:t>х  является..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Чему равна одна сотая часть километра?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Как называется треугольник со сторонами 3,4,5.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Что общего у двух пересекающихся плоскостей?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Ромб и квадрат имеют одинаковые стороны. Площадь какой фигуры больше?</a:t>
            </a:r>
          </a:p>
        </p:txBody>
      </p:sp>
    </p:spTree>
    <p:extLst>
      <p:ext uri="{BB962C8B-B14F-4D97-AF65-F5344CB8AC3E}">
        <p14:creationId xmlns:p14="http://schemas.microsoft.com/office/powerpoint/2010/main" val="363452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1143000"/>
          </a:xfrm>
        </p:spPr>
        <p:txBody>
          <a:bodyPr/>
          <a:lstStyle/>
          <a:p>
            <a:r>
              <a:rPr lang="ru-RU" dirty="0"/>
              <a:t>3 гейм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ru-RU" dirty="0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2195513" y="1412875"/>
            <a:ext cx="493236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"Заморочки из бочки"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1188" y="2492375"/>
            <a:ext cx="813752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2800" b="1" dirty="0"/>
              <a:t>Индийский принц </a:t>
            </a:r>
            <a:r>
              <a:rPr lang="ru-RU" sz="2800" b="1" dirty="0" err="1"/>
              <a:t>Сирам</a:t>
            </a:r>
            <a:r>
              <a:rPr lang="ru-RU" sz="2800" b="1" dirty="0"/>
              <a:t> рассмеялся, услышав, какую награду попросил у него изобретатель шахмат, - за первую клетку шахматной доски – одно зерно, за вторую – два, за третью – четыре, за четвертую – восемь и так до 64-ого поля. С помощью  какой математической формулы можно доказать, что принцу смеяться не стоило, так велика оказалась награда? </a:t>
            </a:r>
            <a:r>
              <a:rPr lang="ru-RU" sz="2800" dirty="0"/>
              <a:t>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9750" y="4005263"/>
            <a:ext cx="8208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 dirty="0"/>
              <a:t>   </a:t>
            </a:r>
            <a:endParaRPr lang="ru-RU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23656"/>
          </a:xfrm>
        </p:spPr>
        <p:txBody>
          <a:bodyPr/>
          <a:lstStyle/>
          <a:p>
            <a:r>
              <a:rPr lang="ru-RU" sz="2800" b="1" dirty="0"/>
              <a:t>2. Легенда  гласит: «Однажды египетский царь </a:t>
            </a:r>
            <a:r>
              <a:rPr lang="ru-RU" sz="2800" b="1" dirty="0" err="1"/>
              <a:t>Пталомей</a:t>
            </a:r>
            <a:r>
              <a:rPr lang="ru-RU" sz="2800" b="1" dirty="0"/>
              <a:t> 1 спросил древнегреческого математика, нет ли более короткого пути для понимания геометрии, чем тот, который описан в его знаменитом труде, содержащемся в 13 книгах. Ученый гордо ответил: «В геометрии нет царской дороги». Имя этого ученого? Как назвался его труд?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07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979640"/>
          </a:xfrm>
        </p:spPr>
        <p:txBody>
          <a:bodyPr/>
          <a:lstStyle/>
          <a:p>
            <a:r>
              <a:rPr lang="ru-RU" sz="3200" b="1" dirty="0"/>
              <a:t>3. Кому принадлежит слово: «Числа правят миром»? (победитель Олимпийских игр по кулачному бою 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35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051648"/>
          </a:xfrm>
        </p:spPr>
        <p:txBody>
          <a:bodyPr/>
          <a:lstStyle/>
          <a:p>
            <a:r>
              <a:rPr lang="ru-RU" sz="3200" b="1" dirty="0"/>
              <a:t>4.   Хотя введения обозначения этой цифры оказалось чрезвычайно полезно для математики, первоначально некоторые ученые встретили это нововведение враждебно. «Зачем обозначать то, чего нет?» - восклицали они. О каком открытии идет речь? </a:t>
            </a:r>
          </a:p>
        </p:txBody>
      </p:sp>
    </p:spTree>
    <p:extLst>
      <p:ext uri="{BB962C8B-B14F-4D97-AF65-F5344CB8AC3E}">
        <p14:creationId xmlns:p14="http://schemas.microsoft.com/office/powerpoint/2010/main" val="4657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411688"/>
          </a:xfrm>
        </p:spPr>
        <p:txBody>
          <a:bodyPr/>
          <a:lstStyle/>
          <a:p>
            <a:r>
              <a:rPr lang="ru-RU" sz="3200" b="1" dirty="0"/>
              <a:t>5.   Индейцы, приводя этот чертеж, никаких рассуждений не писали, кроме одного слова: «смотри».; Название какого математического утверждения происходит от греческого слова, означающего «рассматриваю» </a:t>
            </a:r>
          </a:p>
        </p:txBody>
      </p:sp>
    </p:spTree>
    <p:extLst>
      <p:ext uri="{BB962C8B-B14F-4D97-AF65-F5344CB8AC3E}">
        <p14:creationId xmlns:p14="http://schemas.microsoft.com/office/powerpoint/2010/main" val="18077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555704"/>
          </a:xfrm>
        </p:spPr>
        <p:txBody>
          <a:bodyPr/>
          <a:lstStyle/>
          <a:p>
            <a:r>
              <a:rPr lang="ru-RU" sz="3200" b="1" dirty="0"/>
              <a:t>6.          Кто из великих математиков завещал построить над своей могилой памятник в виде шара и цилиндра в память о том, что он нашел отношение объемов цилиндра и вписанного в него шара – 3:2? </a:t>
            </a:r>
          </a:p>
        </p:txBody>
      </p:sp>
    </p:spTree>
    <p:extLst>
      <p:ext uri="{BB962C8B-B14F-4D97-AF65-F5344CB8AC3E}">
        <p14:creationId xmlns:p14="http://schemas.microsoft.com/office/powerpoint/2010/main" val="18764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47558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7. Встретились  три мальчика:  Белов, Чернов, Рыжов. </a:t>
            </a:r>
            <a:b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Вы только посмотрите, -воскликнул Белов, -  у нас у всех разные волосы, и их цвет не совпадает с фамилией.</a:t>
            </a:r>
            <a:b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-Ты прав, - ответил ему черноволосый мальчик.</a:t>
            </a:r>
            <a:b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6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Определите цвет волос каждого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0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43736"/>
          </a:xfrm>
        </p:spPr>
        <p:txBody>
          <a:bodyPr/>
          <a:lstStyle/>
          <a:p>
            <a:pPr lvl="0"/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8.  Разложите термины в логической последовательности: </a:t>
            </a:r>
            <a:b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а) Многогранник, </a:t>
            </a:r>
            <a:b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б)Линия, </a:t>
            </a:r>
            <a:b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в) Точка,</a:t>
            </a:r>
            <a:b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г)Грань, </a:t>
            </a:r>
            <a:b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д) Многоугольник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18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864096"/>
          </a:xfrm>
        </p:spPr>
        <p:txBody>
          <a:bodyPr/>
          <a:lstStyle/>
          <a:p>
            <a:r>
              <a:rPr lang="ru-RU" dirty="0"/>
              <a:t>4 гейм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060848"/>
            <a:ext cx="6400800" cy="1752600"/>
          </a:xfrm>
        </p:spPr>
        <p:txBody>
          <a:bodyPr/>
          <a:lstStyle/>
          <a:p>
            <a:r>
              <a:rPr lang="ru-RU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«Лица»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62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20688"/>
            <a:ext cx="7772400" cy="5475312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Игра состоит из 5 геймов: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1 гейм: разминка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2 гейм: «Дальше, быстрее…»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3 гейм: «Заморочки из бочки»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4 гейм: «Лица»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5 гейм: конкурс капитанов </a:t>
            </a:r>
          </a:p>
          <a:p>
            <a:pPr>
              <a:buFontTx/>
              <a:buNone/>
            </a:pP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        «Гонка за лидером»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835624"/>
          </a:xfrm>
        </p:spPr>
        <p:txBody>
          <a:bodyPr/>
          <a:lstStyle/>
          <a:p>
            <a:pPr lvl="0"/>
            <a:r>
              <a:rPr lang="ru-RU" b="1" dirty="0"/>
              <a:t>Французский ученый, который изобрел метод координат.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0010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71" b="1657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47592"/>
          </a:xfrm>
        </p:spPr>
        <p:txBody>
          <a:bodyPr/>
          <a:lstStyle/>
          <a:p>
            <a:pPr lvl="0"/>
            <a:r>
              <a:rPr lang="ru-RU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Русская женщина – математик, чьи стены в детской были оклеены страницами книг по математике.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/>
            </a:r>
            <a:b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</a:b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96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6" b="1538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043536"/>
          </a:xfrm>
        </p:spPr>
        <p:txBody>
          <a:bodyPr/>
          <a:lstStyle/>
          <a:p>
            <a:pPr lvl="0"/>
            <a:r>
              <a:rPr lang="ru-RU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Кто был создателем первой вычислительной машины?</a:t>
            </a:r>
            <a:br>
              <a:rPr lang="ru-RU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5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7" b="1936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755504"/>
          </a:xfrm>
        </p:spPr>
        <p:txBody>
          <a:bodyPr/>
          <a:lstStyle/>
          <a:p>
            <a:pPr lvl="0"/>
            <a:r>
              <a:rPr lang="ru-RU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Его именем названа теорема о корнях квадратного уравнения.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67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2" b="15562"/>
          <a:stretch>
            <a:fillRect/>
          </a:stretch>
        </p:blipFill>
        <p:spPr>
          <a:xfrm>
            <a:off x="1115616" y="612774"/>
            <a:ext cx="6163072" cy="512048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r>
              <a:rPr lang="ru-RU"/>
              <a:t>4 гейм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411413" y="981075"/>
            <a:ext cx="43497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"Гонка за лидером"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1773238"/>
            <a:ext cx="80645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Наименьшее натуральное число.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Отрезок, соединяющий две точки окружности.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 smtClean="0">
                <a:ln w="11430"/>
                <a:latin typeface="+mn-lt"/>
                <a:ea typeface="+mj-ea"/>
                <a:cs typeface="+mj-cs"/>
              </a:rPr>
              <a:t>График </a:t>
            </a: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квадратичной функции.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Формула для четного числа.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Сколько осей симметрии у окружности.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ru-RU" sz="2800" b="1" spc="150" dirty="0">
                <a:ln w="11430"/>
                <a:latin typeface="+mn-lt"/>
                <a:ea typeface="+mj-ea"/>
                <a:cs typeface="+mj-cs"/>
              </a:rPr>
              <a:t>Угол, смежный с углом треугольника при данной вершине</a:t>
            </a:r>
            <a:r>
              <a:rPr lang="ru-RU" sz="2800" b="1" spc="150" dirty="0" smtClean="0">
                <a:ln w="11430"/>
                <a:latin typeface="+mn-lt"/>
                <a:ea typeface="+mj-ea"/>
                <a:cs typeface="+mj-cs"/>
              </a:rPr>
              <a:t>.</a:t>
            </a:r>
            <a:endParaRPr lang="ru-RU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476250"/>
            <a:ext cx="7772400" cy="6265118"/>
          </a:xfrm>
        </p:spPr>
        <p:txBody>
          <a:bodyPr>
            <a:noAutofit/>
          </a:bodyPr>
          <a:lstStyle/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7. Прямоугольник с равными сторонами.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8. Имеет ли смысл выражение: корень пятой степени из минус 25?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9. Часть круга, ограниченная дугой окружности и двумя радиусами.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10. Инструмент для измерения углов.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11. </a:t>
            </a: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Существует ли треугольник со сторонами 7, </a:t>
            </a:r>
            <a:r>
              <a:rPr lang="ru-RU" sz="2400" b="1" spc="150" dirty="0" smtClean="0">
                <a:ln w="11430"/>
                <a:solidFill>
                  <a:schemeClr val="tx1"/>
                </a:solidFill>
                <a:ea typeface="+mj-ea"/>
                <a:cs typeface="+mj-cs"/>
              </a:rPr>
              <a:t>8</a:t>
            </a:r>
            <a:r>
              <a:rPr lang="en-US" sz="2400" b="1" spc="150" dirty="0" smtClean="0">
                <a:ln w="11430"/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ru-RU" sz="2400" b="1" spc="150" dirty="0" smtClean="0">
                <a:ln w="11430"/>
                <a:solidFill>
                  <a:schemeClr val="tx1"/>
                </a:solidFill>
                <a:ea typeface="+mj-ea"/>
                <a:cs typeface="+mj-cs"/>
              </a:rPr>
              <a:t>и </a:t>
            </a: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14?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12. Наименьшее простое число.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13. Множество точек пространства, равноудаленных от данной точки.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14. Периметр квадрата 8 см. Чему равна его площадь?</a:t>
            </a:r>
          </a:p>
          <a:p>
            <a:pPr marL="609600" indent="-609600">
              <a:buFontTx/>
              <a:buNone/>
            </a:pPr>
            <a:r>
              <a:rPr lang="ru-RU" sz="2400" b="1" spc="150" dirty="0">
                <a:ln w="11430"/>
                <a:solidFill>
                  <a:schemeClr val="tx1"/>
                </a:solidFill>
                <a:ea typeface="+mj-ea"/>
                <a:cs typeface="+mj-cs"/>
              </a:rPr>
              <a:t>15. Отрезок, соединяющий вершину треугольника с серединой противоположной стороны.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 гейм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1200"/>
            <a:ext cx="7198568" cy="144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7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                    «Разминка»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460554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1143000"/>
          </a:xfrm>
        </p:spPr>
        <p:txBody>
          <a:bodyPr/>
          <a:lstStyle/>
          <a:p>
            <a:r>
              <a:rPr lang="ru-RU"/>
              <a:t>4 гейм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349500"/>
            <a:ext cx="8278813" cy="37465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16.   Плюс без палочки.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17.   Четырехугольник с равными сторонами и углами.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18.   Для каких треугольников применима теорема Пифагора?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19.   Отношение прилежащего катета к гипотенузе.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20.   Сколько осей симметрии имеет квадрат?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21.   Отрезок, соединяющий точку сферы с ее центром.</a:t>
            </a:r>
          </a:p>
          <a:p>
            <a:pPr marL="0" indent="0">
              <a:buNone/>
            </a:pPr>
            <a:r>
              <a:rPr lang="ru-RU" sz="2400" b="1" spc="150" dirty="0">
                <a:ln w="11430"/>
                <a:ea typeface="+mj-ea"/>
                <a:cs typeface="+mj-cs"/>
              </a:rPr>
              <a:t>22.   Что больше:</a:t>
            </a:r>
            <a:r>
              <a:rPr lang="en-US" sz="2400" b="1" spc="150" dirty="0" err="1">
                <a:ln w="11430"/>
                <a:ea typeface="+mj-ea"/>
                <a:cs typeface="+mj-cs"/>
              </a:rPr>
              <a:t>cos</a:t>
            </a:r>
            <a:r>
              <a:rPr lang="en-US" sz="2400" b="1" spc="150" dirty="0">
                <a:ln w="11430"/>
                <a:ea typeface="+mj-ea"/>
                <a:cs typeface="+mj-cs"/>
              </a:rPr>
              <a:t> 0 </a:t>
            </a:r>
            <a:r>
              <a:rPr lang="ru-RU" sz="2400" b="1" spc="150" dirty="0">
                <a:ln w="11430"/>
                <a:ea typeface="+mj-ea"/>
                <a:cs typeface="+mj-cs"/>
              </a:rPr>
              <a:t>или </a:t>
            </a:r>
            <a:r>
              <a:rPr lang="en-US" sz="2400" b="1" spc="150" dirty="0" err="1">
                <a:ln w="11430"/>
                <a:ea typeface="+mj-ea"/>
                <a:cs typeface="+mj-cs"/>
              </a:rPr>
              <a:t>tg</a:t>
            </a:r>
            <a:r>
              <a:rPr lang="en-US" sz="2400" b="1" spc="150" dirty="0">
                <a:ln w="11430"/>
                <a:ea typeface="+mj-ea"/>
                <a:cs typeface="+mj-cs"/>
              </a:rPr>
              <a:t> 45  </a:t>
            </a:r>
            <a:r>
              <a:rPr lang="ru-RU" sz="2400" b="1" spc="150" dirty="0">
                <a:ln w="11430"/>
                <a:ea typeface="+mj-ea"/>
                <a:cs typeface="+mj-cs"/>
              </a:rPr>
              <a:t>?</a:t>
            </a:r>
          </a:p>
          <a:p>
            <a:pPr marL="609600" indent="-609600">
              <a:buFontTx/>
              <a:buAutoNum type="arabicPeriod"/>
            </a:pPr>
            <a:endParaRPr lang="ru-RU" sz="2400" dirty="0"/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54983753"/>
              </p:ext>
            </p:extLst>
          </p:nvPr>
        </p:nvGraphicFramePr>
        <p:xfrm>
          <a:off x="3635375" y="50133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3" imgW="126720" imgH="177480" progId="Equation.3">
                  <p:embed/>
                </p:oleObj>
              </mc:Choice>
              <mc:Fallback>
                <p:oleObj name="Формула" r:id="rId3" imgW="12672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013325"/>
                        <a:ext cx="1270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91852591"/>
              </p:ext>
            </p:extLst>
          </p:nvPr>
        </p:nvGraphicFramePr>
        <p:xfrm>
          <a:off x="4859338" y="50133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Формула" r:id="rId5" imgW="126720" imgH="177480" progId="Equation.3">
                  <p:embed/>
                </p:oleObj>
              </mc:Choice>
              <mc:Fallback>
                <p:oleObj name="Формула" r:id="rId5" imgW="1267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5013325"/>
                        <a:ext cx="1270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WordArt 4"/>
          <p:cNvSpPr>
            <a:spLocks noChangeArrowheads="1" noChangeShapeType="1" noTextEdit="1"/>
          </p:cNvSpPr>
          <p:nvPr/>
        </p:nvSpPr>
        <p:spPr bwMode="auto">
          <a:xfrm>
            <a:off x="2411413" y="1125538"/>
            <a:ext cx="43497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"Гонка за лидером"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908720"/>
            <a:ext cx="7989887" cy="4114800"/>
          </a:xfrm>
        </p:spPr>
        <p:txBody>
          <a:bodyPr>
            <a:normAutofit/>
          </a:bodyPr>
          <a:lstStyle/>
          <a:p>
            <a:pPr marL="533400" indent="-533400">
              <a:buFontTx/>
              <a:buNone/>
            </a:pPr>
            <a:r>
              <a:rPr lang="ru-RU" sz="2200" b="1" spc="150" dirty="0">
                <a:ln w="11430"/>
                <a:ea typeface="+mj-ea"/>
                <a:cs typeface="+mj-cs"/>
              </a:rPr>
              <a:t>24.   Имеет ли угол ось симметрии?</a:t>
            </a:r>
          </a:p>
          <a:p>
            <a:pPr marL="533400" indent="-533400">
              <a:buFontTx/>
              <a:buNone/>
            </a:pPr>
            <a:r>
              <a:rPr lang="ru-RU" sz="2200" b="1" spc="150" dirty="0">
                <a:ln w="11430"/>
                <a:ea typeface="+mj-ea"/>
                <a:cs typeface="+mj-cs"/>
              </a:rPr>
              <a:t>25.   Какую часть часа составляет 10 минут?</a:t>
            </a:r>
          </a:p>
          <a:p>
            <a:pPr marL="533400" indent="-533400">
              <a:buFontTx/>
              <a:buNone/>
            </a:pPr>
            <a:r>
              <a:rPr lang="ru-RU" sz="2200" b="1" spc="150" dirty="0">
                <a:ln w="11430"/>
                <a:ea typeface="+mj-ea"/>
                <a:cs typeface="+mj-cs"/>
              </a:rPr>
              <a:t>26.   Ромб с прямыми углами.</a:t>
            </a:r>
            <a:endParaRPr lang="en-US" sz="2200" b="1" spc="150" dirty="0">
              <a:ln w="11430"/>
              <a:ea typeface="+mj-ea"/>
              <a:cs typeface="+mj-cs"/>
            </a:endParaRPr>
          </a:p>
          <a:p>
            <a:pPr marL="533400" indent="-533400">
              <a:buFontTx/>
              <a:buNone/>
            </a:pPr>
            <a:r>
              <a:rPr lang="ru-RU" sz="2200" b="1" spc="150" dirty="0">
                <a:ln w="11430"/>
                <a:ea typeface="+mj-ea"/>
                <a:cs typeface="+mj-cs"/>
              </a:rPr>
              <a:t>27.   График обратной пропорциональности.</a:t>
            </a:r>
          </a:p>
          <a:p>
            <a:pPr marL="533400" indent="-533400">
              <a:buFontTx/>
              <a:buAutoNum type="arabicPeriod" startAt="28"/>
            </a:pPr>
            <a:r>
              <a:rPr lang="ru-RU" sz="2200" b="1" spc="150" dirty="0">
                <a:ln w="11430"/>
                <a:ea typeface="+mj-ea"/>
                <a:cs typeface="+mj-cs"/>
              </a:rPr>
              <a:t>Площадь квадрата равна 36. Чему равен его периметр?</a:t>
            </a:r>
          </a:p>
          <a:p>
            <a:pPr marL="0" indent="0">
              <a:buNone/>
            </a:pPr>
            <a:r>
              <a:rPr lang="ru-RU" sz="2200" b="1" spc="150" dirty="0">
                <a:ln w="11430"/>
                <a:ea typeface="+mj-ea"/>
                <a:cs typeface="+mj-cs"/>
              </a:rPr>
              <a:t>29. Часть круга, ограниченная дугой окружности и ее хордой.</a:t>
            </a:r>
            <a:r>
              <a:rPr lang="en-US" sz="2200" b="1" spc="150" dirty="0">
                <a:ln w="11430"/>
                <a:ea typeface="+mj-ea"/>
                <a:cs typeface="+mj-cs"/>
              </a:rPr>
              <a:t> </a:t>
            </a:r>
            <a:endParaRPr lang="ru-RU" sz="2200" b="1" spc="150" dirty="0">
              <a:ln w="11430"/>
              <a:ea typeface="+mj-ea"/>
              <a:cs typeface="+mj-cs"/>
            </a:endParaRPr>
          </a:p>
          <a:p>
            <a:pPr marL="533400" indent="-533400">
              <a:buFontTx/>
              <a:buAutoNum type="arabicPeriod" startAt="30"/>
            </a:pPr>
            <a:r>
              <a:rPr lang="ru-RU" sz="2200" b="1" spc="150" dirty="0">
                <a:ln w="11430"/>
                <a:ea typeface="+mj-ea"/>
                <a:cs typeface="+mj-cs"/>
              </a:rPr>
              <a:t>Решить уравнение:</a:t>
            </a:r>
          </a:p>
          <a:p>
            <a:pPr marL="533400" indent="-533400">
              <a:buFontTx/>
              <a:buAutoNum type="arabicPeriod" startAt="30"/>
            </a:pPr>
            <a:endParaRPr lang="ru-RU" sz="2000" dirty="0"/>
          </a:p>
        </p:txBody>
      </p:sp>
      <p:graphicFrame>
        <p:nvGraphicFramePr>
          <p:cNvPr id="36872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1084202"/>
              </p:ext>
            </p:extLst>
          </p:nvPr>
        </p:nvGraphicFramePr>
        <p:xfrm>
          <a:off x="3492500" y="4652963"/>
          <a:ext cx="12938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3" imgW="507960" imgH="203040" progId="Equation.3">
                  <p:embed/>
                </p:oleObj>
              </mc:Choice>
              <mc:Fallback>
                <p:oleObj name="Формула" r:id="rId3" imgW="50796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652963"/>
                        <a:ext cx="12938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 rot="-561096">
            <a:off x="2051050" y="3284538"/>
            <a:ext cx="4745038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961096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Спасибо за игру!</a:t>
            </a:r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1692275" y="1125538"/>
            <a:ext cx="59721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Поздравляем победителей!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7772400" cy="5547320"/>
          </a:xfrm>
        </p:spPr>
        <p:txBody>
          <a:bodyPr>
            <a:noAutofit/>
          </a:bodyPr>
          <a:lstStyle/>
          <a:p>
            <a:pPr lvl="0"/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Что легче: пуд соли или пуд ваты?</a:t>
            </a:r>
          </a:p>
          <a:p>
            <a:pPr lvl="0"/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Что больше 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  <a:sym typeface="Symbol"/>
              </a:rPr>
              <a:t>5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  или 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  <a:sym typeface="Symbol"/>
              </a:rPr>
              <a:t>2</a:t>
            </a:r>
            <a:endParaRPr lang="ru-RU" b="1" dirty="0">
              <a:solidFill>
                <a:schemeClr val="tx1"/>
              </a:solidFill>
              <a:ea typeface="+mj-ea"/>
              <a:cs typeface="+mj-cs"/>
            </a:endParaRPr>
          </a:p>
          <a:p>
            <a:pPr lvl="0"/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Кирпич имеет массу 1,5 кг и еще полкирпича. Какова масса кирпича?  </a:t>
            </a:r>
          </a:p>
          <a:p>
            <a:pPr lvl="0"/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В 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каком числе столько же цифр, сколько букв в его названии?</a:t>
            </a:r>
          </a:p>
          <a:p>
            <a:pPr lvl="0"/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Бревно нужно распилить на 12 частей. Сколько распилов нужно сделать? </a:t>
            </a:r>
          </a:p>
          <a:p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Какими 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словами греческий математик «отец геометрии» Евклид заканчивал каждый математический вывод?</a:t>
            </a:r>
          </a:p>
          <a:p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Какую часть часа составляют 40 минут</a:t>
            </a:r>
            <a:r>
              <a:rPr lang="ru-RU" b="1" dirty="0">
                <a:solidFill>
                  <a:schemeClr val="tx1"/>
                </a:solidFill>
                <a:ea typeface="+mj-ea"/>
                <a:cs typeface="+mj-cs"/>
              </a:rPr>
              <a:t>?</a:t>
            </a:r>
            <a:endParaRPr lang="ru-RU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377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ru-RU" dirty="0"/>
              <a:t>2 гейм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924174"/>
            <a:ext cx="6550025" cy="309711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800" b="1" dirty="0"/>
              <a:t>Высказывание, принимаемое без доказательств 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Плата за кредит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Имеет ли смысл выражение а</a:t>
            </a:r>
            <a:r>
              <a:rPr lang="en-US" sz="2800" b="1" dirty="0" err="1" smtClean="0"/>
              <a:t>rcsin</a:t>
            </a:r>
            <a:r>
              <a:rPr lang="ru-RU" sz="2800" b="1" dirty="0" smtClean="0"/>
              <a:t>?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ru-RU" sz="2800" b="1" dirty="0"/>
              <a:t>В каких четвертях </a:t>
            </a:r>
            <a:r>
              <a:rPr lang="en-US" sz="2800" b="1" dirty="0" err="1"/>
              <a:t>cos</a:t>
            </a:r>
            <a:r>
              <a:rPr lang="en-US" sz="2800" b="1" dirty="0"/>
              <a:t> </a:t>
            </a:r>
            <a:r>
              <a:rPr lang="el-GR" sz="2800" b="1" dirty="0">
                <a:cs typeface="Times New Roman" pitchFamily="18" charset="0"/>
              </a:rPr>
              <a:t>α</a:t>
            </a:r>
            <a:r>
              <a:rPr lang="en-US" sz="2800" b="1" dirty="0">
                <a:cs typeface="Times New Roman" pitchFamily="18" charset="0"/>
              </a:rPr>
              <a:t> &gt;0 </a:t>
            </a:r>
            <a:r>
              <a:rPr lang="en-US" sz="2800" b="1" dirty="0" smtClean="0"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ru-RU" sz="2800" b="1" dirty="0"/>
              <a:t>Свойства двух перпендикуляров к </a:t>
            </a:r>
            <a:r>
              <a:rPr lang="ru-RU" sz="2800" b="1" dirty="0" smtClean="0"/>
              <a:t>плоскости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Решить </a:t>
            </a:r>
            <a:r>
              <a:rPr lang="ru-RU" sz="2800" b="1" dirty="0"/>
              <a:t>уравнение </a:t>
            </a:r>
            <a:r>
              <a:rPr lang="en-US" sz="2800" b="1" dirty="0" err="1"/>
              <a:t>cos</a:t>
            </a:r>
            <a:r>
              <a:rPr lang="en-US" sz="2800" b="1" dirty="0"/>
              <a:t> x = 3</a:t>
            </a:r>
            <a:endParaRPr lang="en-US" sz="2800" b="1" dirty="0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051050" y="1341438"/>
            <a:ext cx="4897438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"Дальше, быстрее..."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7584" y="2132856"/>
            <a:ext cx="45354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u="sng" dirty="0"/>
              <a:t>Вопросы для 1 команды:</a:t>
            </a:r>
            <a:endParaRPr lang="ru-RU" sz="2400" dirty="0"/>
          </a:p>
          <a:p>
            <a:pPr algn="ctr">
              <a:spcBef>
                <a:spcPct val="50000"/>
              </a:spcBef>
            </a:pPr>
            <a:endParaRPr lang="ru-RU" sz="2400" b="1" i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7772400" cy="623731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Треугольник с двумя равными сторонами называется…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Производная от х10?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Какие прямые называются скрещивающимися?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Сколько перпендикуляров к прямой на плоскости можно провести через одну точку?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 какой четверти находится угол, равный 371о?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Корень кубический из 64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Равенство двух частных.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Половину разделить пополам.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 параллелограмме противолежащие углы равны. Это признак или свойство?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 помощью какого инструмента можно провести окружность</a:t>
            </a: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endParaRPr lang="ru-RU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47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791815"/>
          </a:xfrm>
        </p:spPr>
        <p:txBody>
          <a:bodyPr/>
          <a:lstStyle/>
          <a:p>
            <a:r>
              <a:rPr lang="ru-RU" dirty="0"/>
              <a:t>2 гейм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115616" y="764704"/>
            <a:ext cx="4897438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"Дальше, быстрее..."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699792" y="1504479"/>
            <a:ext cx="4059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u="sng" dirty="0"/>
              <a:t>Вопросы для 2 команды: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4212" y="2023592"/>
            <a:ext cx="792023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 dirty="0"/>
              <a:t>  Раздел геометрии, изучающий свойства фигур в пространстве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 smtClean="0"/>
              <a:t> </a:t>
            </a:r>
            <a:r>
              <a:rPr lang="ru-RU" sz="2400" b="1" dirty="0" smtClean="0"/>
              <a:t>Чему </a:t>
            </a:r>
            <a:r>
              <a:rPr lang="ru-RU" sz="2400" b="1" dirty="0"/>
              <a:t>равен угол в квадрате</a:t>
            </a:r>
            <a:r>
              <a:rPr lang="ru-RU" sz="2400" b="1" dirty="0" smtClean="0"/>
              <a:t>?</a:t>
            </a:r>
            <a:endParaRPr lang="ru-RU" sz="24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 smtClean="0"/>
              <a:t> </a:t>
            </a:r>
            <a:r>
              <a:rPr lang="ru-RU" sz="2400" b="1" dirty="0" smtClean="0"/>
              <a:t>Сотая </a:t>
            </a:r>
            <a:r>
              <a:rPr lang="ru-RU" sz="2400" b="1" dirty="0"/>
              <a:t>часть числа.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 smtClean="0"/>
              <a:t> </a:t>
            </a:r>
            <a:r>
              <a:rPr lang="ru-RU" sz="2400" b="1" dirty="0" smtClean="0"/>
              <a:t>Решить </a:t>
            </a:r>
            <a:r>
              <a:rPr lang="ru-RU" sz="2400" b="1" dirty="0"/>
              <a:t>уравнение </a:t>
            </a:r>
            <a:r>
              <a:rPr lang="en-US" sz="2400" b="1" dirty="0" err="1"/>
              <a:t>cos</a:t>
            </a:r>
            <a:r>
              <a:rPr lang="en-US" sz="2400" b="1" dirty="0"/>
              <a:t> x = -</a:t>
            </a:r>
            <a:r>
              <a:rPr lang="en-US" sz="2400" b="1" dirty="0" smtClean="0"/>
              <a:t>1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/>
              <a:t> </a:t>
            </a:r>
            <a:r>
              <a:rPr lang="ru-RU" sz="2400" b="1" dirty="0"/>
              <a:t>В каких четвертях </a:t>
            </a:r>
            <a:r>
              <a:rPr lang="en-US" sz="2400" b="1" dirty="0"/>
              <a:t>sin x &lt; 0 </a:t>
            </a:r>
            <a:r>
              <a:rPr lang="en-US" sz="2400" b="1" dirty="0" smtClean="0"/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/>
              <a:t> </a:t>
            </a:r>
            <a:r>
              <a:rPr lang="ru-RU" sz="2400" b="1" dirty="0"/>
              <a:t>Чему равен </a:t>
            </a:r>
            <a:r>
              <a:rPr lang="en-US" sz="2400" b="1" dirty="0" err="1"/>
              <a:t>arccos</a:t>
            </a:r>
            <a:r>
              <a:rPr lang="en-US" sz="2400" b="1" dirty="0"/>
              <a:t> </a:t>
            </a:r>
            <a:r>
              <a:rPr lang="ru-RU" sz="2400" b="1" i="1" dirty="0"/>
              <a:t>П </a:t>
            </a:r>
            <a:r>
              <a:rPr lang="en-US" sz="2400" b="1" dirty="0" smtClean="0"/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dirty="0"/>
              <a:t> </a:t>
            </a:r>
            <a:r>
              <a:rPr lang="ru-RU" sz="2400" b="1" dirty="0"/>
              <a:t>Может ли при параллельном проектировании параллелограмма получится трапеция? 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6632"/>
            <a:ext cx="8064896" cy="576334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Решить неравенство </a:t>
            </a:r>
            <a:r>
              <a:rPr lang="en-US" b="1" dirty="0" err="1">
                <a:solidFill>
                  <a:schemeClr val="tx1"/>
                </a:solidFill>
              </a:rPr>
              <a:t>cos</a:t>
            </a:r>
            <a:r>
              <a:rPr lang="en-US" b="1" dirty="0">
                <a:solidFill>
                  <a:schemeClr val="tx1"/>
                </a:solidFill>
              </a:rPr>
              <a:t> x &gt; 1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Мера измерения углов, но не градус. </a:t>
            </a:r>
          </a:p>
          <a:p>
            <a:r>
              <a:rPr lang="ru-RU" b="1" dirty="0">
                <a:solidFill>
                  <a:schemeClr val="tx1"/>
                </a:solidFill>
              </a:rPr>
              <a:t>Условие существования производной в точке.</a:t>
            </a:r>
          </a:p>
          <a:p>
            <a:r>
              <a:rPr lang="ru-RU" b="1" dirty="0">
                <a:solidFill>
                  <a:schemeClr val="tx1"/>
                </a:solidFill>
              </a:rPr>
              <a:t>Чему равно произведение всех действительных чисел?</a:t>
            </a:r>
          </a:p>
          <a:p>
            <a:r>
              <a:rPr lang="ru-RU" b="1" dirty="0">
                <a:solidFill>
                  <a:schemeClr val="tx1"/>
                </a:solidFill>
              </a:rPr>
              <a:t>Зависимость одной переменной от другой.  </a:t>
            </a:r>
          </a:p>
          <a:p>
            <a:r>
              <a:rPr lang="ru-RU" b="1" dirty="0">
                <a:solidFill>
                  <a:schemeClr val="tx1"/>
                </a:solidFill>
              </a:rPr>
              <a:t>Чему равен объём прямоугольного параллелепипеда? </a:t>
            </a:r>
          </a:p>
          <a:p>
            <a:r>
              <a:rPr lang="ru-RU" b="1" dirty="0">
                <a:solidFill>
                  <a:schemeClr val="tx1"/>
                </a:solidFill>
              </a:rPr>
              <a:t>Чему равен угол между параллельными прямыми? </a:t>
            </a:r>
          </a:p>
          <a:p>
            <a:r>
              <a:rPr lang="ru-RU" b="1" dirty="0">
                <a:solidFill>
                  <a:schemeClr val="tx1"/>
                </a:solidFill>
              </a:rPr>
              <a:t>Сколько будет, если половину разделить на половину?</a:t>
            </a:r>
          </a:p>
          <a:p>
            <a:r>
              <a:rPr lang="ru-RU" b="1" dirty="0">
                <a:solidFill>
                  <a:schemeClr val="tx1"/>
                </a:solidFill>
              </a:rPr>
              <a:t>Утверждение, требующее доказательство. </a:t>
            </a:r>
          </a:p>
        </p:txBody>
      </p:sp>
    </p:spTree>
    <p:extLst>
      <p:ext uri="{BB962C8B-B14F-4D97-AF65-F5344CB8AC3E}">
        <p14:creationId xmlns:p14="http://schemas.microsoft.com/office/powerpoint/2010/main" val="261939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791815"/>
          </a:xfrm>
        </p:spPr>
        <p:txBody>
          <a:bodyPr/>
          <a:lstStyle/>
          <a:p>
            <a:r>
              <a:rPr lang="ru-RU" dirty="0"/>
              <a:t>2 гейм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115616" y="764704"/>
            <a:ext cx="4897438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"Дальше, быстрее..."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699792" y="1504479"/>
            <a:ext cx="4070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u="sng" dirty="0"/>
              <a:t>Вопросы для 3 команды: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4212" y="2023592"/>
            <a:ext cx="7848227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 dirty="0"/>
              <a:t>  Раздел геометрии, изучающий свойства фигур на плоскости.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/>
              <a:t> </a:t>
            </a:r>
            <a:r>
              <a:rPr lang="ru-RU" sz="2800" b="1" dirty="0" smtClean="0"/>
              <a:t>Что </a:t>
            </a:r>
            <a:r>
              <a:rPr lang="ru-RU" sz="2800" b="1" dirty="0"/>
              <a:t>больше: произведение всех цифр или сумма?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/>
              <a:t> </a:t>
            </a:r>
            <a:r>
              <a:rPr lang="ru-RU" sz="2800" b="1" dirty="0" smtClean="0"/>
              <a:t>Направленный </a:t>
            </a:r>
            <a:r>
              <a:rPr lang="ru-RU" sz="2800" b="1" dirty="0"/>
              <a:t>отрезок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/>
              <a:t> </a:t>
            </a:r>
            <a:r>
              <a:rPr lang="ru-RU" sz="2800" b="1" dirty="0" smtClean="0"/>
              <a:t>Решить </a:t>
            </a:r>
            <a:r>
              <a:rPr lang="ru-RU" sz="2800" b="1" dirty="0"/>
              <a:t>уравнение </a:t>
            </a:r>
            <a:r>
              <a:rPr lang="en-US" sz="2800" b="1" dirty="0" err="1"/>
              <a:t>cos</a:t>
            </a:r>
            <a:r>
              <a:rPr lang="en-US" sz="2800" b="1" dirty="0"/>
              <a:t> x =</a:t>
            </a:r>
            <a:r>
              <a:rPr lang="ru-RU" sz="2800" b="1" dirty="0"/>
              <a:t> </a:t>
            </a:r>
            <a:r>
              <a:rPr lang="ru-RU" sz="2800" b="1" dirty="0"/>
              <a:t>0</a:t>
            </a:r>
            <a:endParaRPr lang="en-US" sz="2800" b="1" dirty="0"/>
          </a:p>
          <a:p>
            <a:pPr lvl="0">
              <a:spcBef>
                <a:spcPct val="50000"/>
              </a:spcBef>
              <a:buFontTx/>
              <a:buChar char="•"/>
            </a:pPr>
            <a:r>
              <a:rPr lang="en-US" sz="2800" b="1" dirty="0" smtClean="0"/>
              <a:t> </a:t>
            </a:r>
            <a:r>
              <a:rPr lang="ru-RU" sz="2800" b="1" dirty="0" smtClean="0"/>
              <a:t>Может </a:t>
            </a:r>
            <a:r>
              <a:rPr lang="ru-RU" sz="2800" b="1" dirty="0"/>
              <a:t>ли средняя линия трапеции пройти через точку пересечения диагоналей трапеции?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3271521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762</TotalTime>
  <Words>1096</Words>
  <Application>Microsoft Office PowerPoint</Application>
  <PresentationFormat>Экран (4:3)</PresentationFormat>
  <Paragraphs>129</Paragraphs>
  <Slides>32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La mente</vt:lpstr>
      <vt:lpstr>Формула</vt:lpstr>
      <vt:lpstr>Презентация PowerPoint</vt:lpstr>
      <vt:lpstr>Презентация PowerPoint</vt:lpstr>
      <vt:lpstr>1 гейм</vt:lpstr>
      <vt:lpstr>Презентация PowerPoint</vt:lpstr>
      <vt:lpstr>2 гейм</vt:lpstr>
      <vt:lpstr>Презентация PowerPoint</vt:lpstr>
      <vt:lpstr>2 гейм</vt:lpstr>
      <vt:lpstr>Презентация PowerPoint</vt:lpstr>
      <vt:lpstr>2 гейм</vt:lpstr>
      <vt:lpstr>Презентация PowerPoint</vt:lpstr>
      <vt:lpstr>3 гейм</vt:lpstr>
      <vt:lpstr>2. Легенда  гласит: «Однажды египетский царь Пталомей 1 спросил древнегреческого математика, нет ли более короткого пути для понимания геометрии, чем тот, который описан в его знаменитом труде, содержащемся в 13 книгах. Ученый гордо ответил: «В геометрии нет царской дороги». Имя этого ученого? Как назвался его труд? </vt:lpstr>
      <vt:lpstr>3. Кому принадлежит слово: «Числа правят миром»? (победитель Олимпийских игр по кулачному бою )</vt:lpstr>
      <vt:lpstr>4.   Хотя введения обозначения этой цифры оказалось чрезвычайно полезно для математики, первоначально некоторые ученые встретили это нововведение враждебно. «Зачем обозначать то, чего нет?» - восклицали они. О каком открытии идет речь? </vt:lpstr>
      <vt:lpstr>5.   Индейцы, приводя этот чертеж, никаких рассуждений не писали, кроме одного слова: «смотри».; Название какого математического утверждения происходит от греческого слова, означающего «рассматриваю» </vt:lpstr>
      <vt:lpstr>6.          Кто из великих математиков завещал построить над своей могилой памятник в виде шара и цилиндра в память о том, что он нашел отношение объемов цилиндра и вписанного в него шара – 3:2? </vt:lpstr>
      <vt:lpstr>7. Встретились  три мальчика:  Белов, Чернов, Рыжов.  - Вы только посмотрите, -воскликнул Белов, -  у нас у всех разные волосы, и их цвет не совпадает с фамилией. -Ты прав, - ответил ему черноволосый мальчик. Определите цвет волос каждого</vt:lpstr>
      <vt:lpstr>8.  Разложите термины в логической последовательности:  а) Многогранник,  б)Линия,  в) Точка,  г)Грань,  д) Многоугольник </vt:lpstr>
      <vt:lpstr>4 гейм</vt:lpstr>
      <vt:lpstr>Французский ученый, который изобрел метод координат. </vt:lpstr>
      <vt:lpstr>Презентация PowerPoint</vt:lpstr>
      <vt:lpstr>Русская женщина – математик, чьи стены в детской были оклеены страницами книг по математике.  </vt:lpstr>
      <vt:lpstr>Презентация PowerPoint</vt:lpstr>
      <vt:lpstr>Кто был создателем первой вычислительной машины? </vt:lpstr>
      <vt:lpstr>Презентация PowerPoint</vt:lpstr>
      <vt:lpstr>Его именем названа теорема о корнях квадратного уравнения. </vt:lpstr>
      <vt:lpstr>Презентация PowerPoint</vt:lpstr>
      <vt:lpstr>4 гейм</vt:lpstr>
      <vt:lpstr>Презентация PowerPoint</vt:lpstr>
      <vt:lpstr>4 гейм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числа</dc:title>
  <dc:creator>Мама и папа</dc:creator>
  <cp:lastModifiedBy>Антон</cp:lastModifiedBy>
  <cp:revision>71</cp:revision>
  <dcterms:created xsi:type="dcterms:W3CDTF">2007-08-28T13:35:34Z</dcterms:created>
  <dcterms:modified xsi:type="dcterms:W3CDTF">2025-01-09T19:47:33Z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TC010690501049</vt:lpwstr>
  </property>
</Properties>
</file>