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2" r:id="rId2"/>
    <p:sldId id="303" r:id="rId3"/>
    <p:sldId id="304" r:id="rId4"/>
    <p:sldId id="305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BBB287"/>
    <a:srgbClr val="EBE9D9"/>
    <a:srgbClr val="F6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3B6CD-8056-4236-AB46-0C9107BD94C7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99522-FF19-4885-8EEF-D9349B5A1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bg2">
                <a:lumMod val="10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Прием иностранных граждан и лиц без гражданства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48883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Заявление</a:t>
            </a:r>
            <a:r>
              <a:rPr lang="ru-RU" dirty="0" smtClean="0"/>
              <a:t> о приеме на обучение и </a:t>
            </a:r>
            <a:r>
              <a:rPr lang="ru-RU" b="1" dirty="0" smtClean="0"/>
              <a:t>документы</a:t>
            </a:r>
            <a:r>
              <a:rPr lang="ru-RU" dirty="0" smtClean="0"/>
              <a:t> для приема на обучение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184606"/>
            <a:ext cx="3096344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u="sng" dirty="0" smtClean="0"/>
              <a:t>Способы подачи заявления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ЕПГУ</a:t>
            </a:r>
          </a:p>
          <a:p>
            <a:r>
              <a:rPr lang="ru-RU" dirty="0" smtClean="0"/>
              <a:t>- Операторы почтовой связи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55676" y="3251841"/>
            <a:ext cx="568863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Проверка комплектности документов (</a:t>
            </a:r>
            <a:r>
              <a:rPr lang="ru-RU" b="1" dirty="0" smtClean="0"/>
              <a:t>5 рабочих дней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95796" y="4191944"/>
            <a:ext cx="3496282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Неполный</a:t>
            </a:r>
            <a:r>
              <a:rPr lang="ru-RU" dirty="0" smtClean="0"/>
              <a:t> комплект документов – </a:t>
            </a:r>
            <a:r>
              <a:rPr lang="ru-RU" dirty="0" smtClean="0"/>
              <a:t>школа</a:t>
            </a:r>
            <a:r>
              <a:rPr lang="ru-RU" dirty="0" smtClean="0"/>
              <a:t> </a:t>
            </a:r>
            <a:r>
              <a:rPr lang="ru-RU" dirty="0" smtClean="0"/>
              <a:t>возвращает заявление без рассмотрения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4201469"/>
            <a:ext cx="388843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Полный</a:t>
            </a:r>
            <a:r>
              <a:rPr lang="ru-RU" dirty="0" smtClean="0"/>
              <a:t> комплект документов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5109985"/>
            <a:ext cx="403244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школа</a:t>
            </a:r>
            <a:r>
              <a:rPr lang="ru-RU" dirty="0" smtClean="0"/>
              <a:t> </a:t>
            </a:r>
            <a:r>
              <a:rPr lang="ru-RU" dirty="0" smtClean="0"/>
              <a:t>проводит </a:t>
            </a:r>
            <a:r>
              <a:rPr lang="ru-RU" b="1" dirty="0" smtClean="0"/>
              <a:t>проверку достоверности </a:t>
            </a:r>
            <a:r>
              <a:rPr lang="ru-RU" dirty="0" smtClean="0"/>
              <a:t>представленных документов</a:t>
            </a:r>
          </a:p>
          <a:p>
            <a:r>
              <a:rPr lang="ru-RU" dirty="0" smtClean="0"/>
              <a:t>(</a:t>
            </a:r>
            <a:r>
              <a:rPr lang="ru-RU" b="1" dirty="0" smtClean="0"/>
              <a:t>25 рабочих дней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11960" y="2070140"/>
            <a:ext cx="0" cy="11817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 flipH="1">
            <a:off x="2915816" y="3621173"/>
            <a:ext cx="1584176" cy="5802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4499992" y="3621173"/>
            <a:ext cx="1728192" cy="5802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732240" y="4570801"/>
            <a:ext cx="0" cy="539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91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Прием иностранных граждан и лиц без гражданства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628800"/>
            <a:ext cx="734481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Школа</a:t>
            </a:r>
            <a:r>
              <a:rPr lang="ru-RU" dirty="0" smtClean="0"/>
              <a:t> </a:t>
            </a:r>
            <a:r>
              <a:rPr lang="ru-RU" dirty="0" smtClean="0"/>
              <a:t>проводит </a:t>
            </a:r>
            <a:r>
              <a:rPr lang="ru-RU" b="1" dirty="0" smtClean="0"/>
              <a:t>проверку достоверности </a:t>
            </a:r>
            <a:r>
              <a:rPr lang="ru-RU" dirty="0" smtClean="0"/>
              <a:t>представленных документов</a:t>
            </a:r>
          </a:p>
          <a:p>
            <a:pPr algn="ctr"/>
            <a:r>
              <a:rPr lang="ru-RU" dirty="0" smtClean="0"/>
              <a:t>(</a:t>
            </a:r>
            <a:r>
              <a:rPr lang="ru-RU" b="1" dirty="0" smtClean="0"/>
              <a:t>25 рабочих дней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499992" y="2275131"/>
            <a:ext cx="0" cy="539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9592" y="2814315"/>
            <a:ext cx="7344816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Со </a:t>
            </a:r>
            <a:r>
              <a:rPr lang="ru-RU" b="1" dirty="0" smtClean="0"/>
              <a:t>дня подтверждения </a:t>
            </a:r>
            <a:r>
              <a:rPr lang="ru-RU" dirty="0" smtClean="0"/>
              <a:t>достоверности документов </a:t>
            </a:r>
            <a:r>
              <a:rPr lang="ru-RU" dirty="0" smtClean="0"/>
              <a:t>школа</a:t>
            </a:r>
            <a:r>
              <a:rPr lang="ru-RU" dirty="0" smtClean="0"/>
              <a:t> </a:t>
            </a:r>
            <a:r>
              <a:rPr lang="ru-RU" dirty="0" smtClean="0"/>
              <a:t>направляет ребенка в тестирующую организацию </a:t>
            </a:r>
            <a:r>
              <a:rPr lang="ru-RU" b="1" dirty="0" smtClean="0"/>
              <a:t>для прохождения тестирования</a:t>
            </a:r>
            <a:r>
              <a:rPr lang="ru-RU" dirty="0" smtClean="0"/>
              <a:t> на знание русского языка.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4077072"/>
            <a:ext cx="734481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Школа </a:t>
            </a:r>
            <a:r>
              <a:rPr lang="ru-RU" b="1" dirty="0" smtClean="0"/>
              <a:t>направляет </a:t>
            </a:r>
            <a:r>
              <a:rPr lang="ru-RU" b="1" dirty="0" smtClean="0"/>
              <a:t>одновременно </a:t>
            </a:r>
            <a:r>
              <a:rPr lang="ru-RU" dirty="0" smtClean="0"/>
              <a:t>информацию о направлении ребенка на тестирование: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5003976"/>
            <a:ext cx="338437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Родителям (законным представителям)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На </a:t>
            </a:r>
            <a:r>
              <a:rPr lang="ru-RU" dirty="0"/>
              <a:t>почтовый или электронный адрес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Дублируется в </a:t>
            </a:r>
            <a:r>
              <a:rPr lang="ru-RU" b="1" dirty="0" smtClean="0"/>
              <a:t>ЕПГУ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99992" y="5029610"/>
            <a:ext cx="3744416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u="sng" dirty="0" smtClean="0"/>
              <a:t>В тестирующую организацию</a:t>
            </a:r>
            <a:r>
              <a:rPr lang="ru-RU" dirty="0" smtClean="0"/>
              <a:t> в электронной форме </a:t>
            </a:r>
            <a:r>
              <a:rPr lang="ru-RU" b="1" dirty="0" smtClean="0"/>
              <a:t>посредством ЕПГУ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99992" y="3761332"/>
            <a:ext cx="0" cy="3157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491880" y="4723403"/>
            <a:ext cx="1008112" cy="3062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11300" y="4723403"/>
            <a:ext cx="1080120" cy="3315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25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Прием иностранных граждан и лиц без гражданства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704856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Родители (законные представители) лично </a:t>
            </a:r>
            <a:r>
              <a:rPr lang="ru-RU" dirty="0" smtClean="0"/>
              <a:t>обращаются в тестирующую организацию для записи на тестирование не позднее, чем через </a:t>
            </a:r>
            <a:r>
              <a:rPr lang="ru-RU" b="1" dirty="0" smtClean="0"/>
              <a:t>7 рабочих дней </a:t>
            </a:r>
            <a:r>
              <a:rPr lang="ru-RU" dirty="0" smtClean="0"/>
              <a:t>после получения направления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068960"/>
            <a:ext cx="770485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Тестирование проходит </a:t>
            </a:r>
            <a:r>
              <a:rPr lang="ru-RU" b="1" dirty="0" smtClean="0"/>
              <a:t>по графику</a:t>
            </a:r>
            <a:r>
              <a:rPr lang="ru-RU" dirty="0" smtClean="0"/>
              <a:t>, определенному МО ЯО</a:t>
            </a:r>
          </a:p>
          <a:p>
            <a:r>
              <a:rPr lang="ru-RU" dirty="0" smtClean="0"/>
              <a:t>Тестирующая организация размещает на официальном сайте:</a:t>
            </a:r>
          </a:p>
          <a:p>
            <a:r>
              <a:rPr lang="ru-RU" dirty="0" smtClean="0"/>
              <a:t>- График тестирования;</a:t>
            </a:r>
          </a:p>
          <a:p>
            <a:r>
              <a:rPr lang="ru-RU" dirty="0" smtClean="0"/>
              <a:t>- Демонстрационный вариант работ;</a:t>
            </a:r>
          </a:p>
          <a:p>
            <a:r>
              <a:rPr lang="ru-RU" dirty="0" smtClean="0"/>
              <a:t>- Критерии оценивания.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869160"/>
            <a:ext cx="7704856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Тестирующая организация в течение </a:t>
            </a:r>
            <a:r>
              <a:rPr lang="ru-RU" b="1" dirty="0" smtClean="0"/>
              <a:t>3 рабочих дней </a:t>
            </a:r>
            <a:r>
              <a:rPr lang="ru-RU" dirty="0" smtClean="0"/>
              <a:t>после прохождения тестирования уведомляет о результатах его проведения </a:t>
            </a:r>
            <a:r>
              <a:rPr lang="ru-RU" b="1" dirty="0" smtClean="0"/>
              <a:t>школе</a:t>
            </a:r>
            <a:r>
              <a:rPr lang="ru-RU" dirty="0" smtClean="0"/>
              <a:t>, </a:t>
            </a:r>
            <a:r>
              <a:rPr lang="ru-RU" dirty="0" smtClean="0"/>
              <a:t>в которую подано заявление о зачислении, в электронной форме </a:t>
            </a:r>
            <a:r>
              <a:rPr lang="ru-RU" b="1" dirty="0" smtClean="0"/>
              <a:t>посредством ЕПГУ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509871" y="2696146"/>
            <a:ext cx="0" cy="3728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90960" y="4546288"/>
            <a:ext cx="0" cy="3228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50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Прием иностранных граждан и лиц без гражданства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772816"/>
            <a:ext cx="7488832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Школа</a:t>
            </a:r>
            <a:r>
              <a:rPr lang="ru-RU" dirty="0" smtClean="0"/>
              <a:t>,  </a:t>
            </a:r>
            <a:r>
              <a:rPr lang="ru-RU" dirty="0"/>
              <a:t>в которую подано заявление о зачислении</a:t>
            </a:r>
            <a:r>
              <a:rPr lang="ru-RU" dirty="0" smtClean="0"/>
              <a:t>, направляет информацию о </a:t>
            </a:r>
            <a:r>
              <a:rPr lang="ru-RU" u="sng" dirty="0" smtClean="0"/>
              <a:t>результатах тестирования </a:t>
            </a:r>
            <a:r>
              <a:rPr lang="ru-RU" dirty="0" smtClean="0"/>
              <a:t>и </a:t>
            </a:r>
            <a:r>
              <a:rPr lang="ru-RU" u="sng" dirty="0" smtClean="0"/>
              <a:t>рассмотрения заявления </a:t>
            </a:r>
            <a:r>
              <a:rPr lang="ru-RU" dirty="0" smtClean="0"/>
              <a:t>о приеме на обучение: </a:t>
            </a:r>
          </a:p>
          <a:p>
            <a:pPr marL="285750" indent="-285750">
              <a:buFontTx/>
              <a:buChar char="-"/>
            </a:pPr>
            <a:r>
              <a:rPr lang="ru-RU" dirty="0"/>
              <a:t>На почтовый или электронный адрес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Дублируется в </a:t>
            </a:r>
            <a:r>
              <a:rPr lang="ru-RU" b="1" dirty="0" smtClean="0"/>
              <a:t>ЕПГУ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3708225"/>
            <a:ext cx="36004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Тестирование прошло успешно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708225"/>
            <a:ext cx="36004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Тестирование прошло НЕ успешно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437112"/>
            <a:ext cx="4680520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- При спорных вопросах есть возможность обратиться в апелляционную комиссию;</a:t>
            </a:r>
          </a:p>
          <a:p>
            <a:r>
              <a:rPr lang="ru-RU" dirty="0" smtClean="0"/>
              <a:t>- Отказ в </a:t>
            </a:r>
            <a:r>
              <a:rPr lang="ru-RU" dirty="0" smtClean="0"/>
              <a:t>зачислении </a:t>
            </a:r>
            <a:r>
              <a:rPr lang="ru-RU" smtClean="0"/>
              <a:t>в школу;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Рекомендация пройти дополнительное обучение русскому языку;</a:t>
            </a:r>
          </a:p>
          <a:p>
            <a:r>
              <a:rPr lang="ru-RU" dirty="0" smtClean="0"/>
              <a:t>- Повторное прохождение тестирования не ранее, чем через 3 месяца;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437112"/>
            <a:ext cx="2592288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Зачисление ребенка в </a:t>
            </a:r>
            <a:r>
              <a:rPr lang="ru-RU" dirty="0" smtClean="0"/>
              <a:t>школу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635896" y="3250144"/>
            <a:ext cx="914918" cy="4580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0572" y="3250144"/>
            <a:ext cx="937532" cy="4580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33894" y="4077557"/>
            <a:ext cx="0" cy="3728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04248" y="4077557"/>
            <a:ext cx="0" cy="3728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0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282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Прием иностранных граждан и лиц без гражданства</vt:lpstr>
      <vt:lpstr>Прием иностранных граждан и лиц без гражданства</vt:lpstr>
      <vt:lpstr>Прием иностранных граждан и лиц без гражданства</vt:lpstr>
      <vt:lpstr>Прием иностранных граждан и лиц без гражданства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Кузнецова, Юлия Викторовна</dc:creator>
  <cp:lastModifiedBy>Учитель</cp:lastModifiedBy>
  <cp:revision>220</cp:revision>
  <cp:lastPrinted>2025-03-18T07:25:34Z</cp:lastPrinted>
  <dcterms:created xsi:type="dcterms:W3CDTF">2021-11-30T10:00:36Z</dcterms:created>
  <dcterms:modified xsi:type="dcterms:W3CDTF">2025-03-24T05:47:05Z</dcterms:modified>
</cp:coreProperties>
</file>